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5" r:id="rId6"/>
    <p:sldId id="261" r:id="rId7"/>
    <p:sldId id="276" r:id="rId8"/>
    <p:sldId id="263" r:id="rId9"/>
    <p:sldId id="264" r:id="rId10"/>
    <p:sldId id="273" r:id="rId11"/>
    <p:sldId id="266" r:id="rId12"/>
    <p:sldId id="278" r:id="rId13"/>
    <p:sldId id="282" r:id="rId14"/>
    <p:sldId id="267" r:id="rId15"/>
    <p:sldId id="277" r:id="rId16"/>
    <p:sldId id="279" r:id="rId17"/>
    <p:sldId id="280" r:id="rId18"/>
    <p:sldId id="281" r:id="rId19"/>
  </p:sldIdLst>
  <p:sldSz cx="9144000" cy="6858000" type="screen4x3"/>
  <p:notesSz cx="6858000" cy="9144000"/>
  <p:embeddedFontLst>
    <p:embeddedFont>
      <p:font typeface="Rockwell" panose="02060603020205020403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MS PGothic" panose="020B0600070205080204" pitchFamily="34" charset="-128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26" autoAdjust="0"/>
  </p:normalViewPr>
  <p:slideViewPr>
    <p:cSldViewPr snapToGrid="0">
      <p:cViewPr varScale="1">
        <p:scale>
          <a:sx n="84" d="100"/>
          <a:sy n="84" d="100"/>
        </p:scale>
        <p:origin x="23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9411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-neHKYxn2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51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VIDEO: What does organic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really mean?</a:t>
            </a:r>
            <a:endParaRPr lang="en-US" sz="12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food product to have the organic label, it must contain at least 95% certified organic products. A product may be labeled as “Made with Organic __________” for products that contain at least 70% organically produced ingredients.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dirty="0" smtClean="0">
                <a:hlinkClick r:id="rId3"/>
              </a:rPr>
              <a:t>http://www.youtube.com/watch?v=a-neHKYxn2M</a:t>
            </a:r>
            <a:r>
              <a:rPr lang="en-US" dirty="0" smtClean="0"/>
              <a:t> 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673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organic label can be found on the front label of any certified product. This guarantees the consumer that the product has met all of the U</a:t>
            </a:r>
            <a:r>
              <a:rPr lang="en-US" dirty="0" smtClean="0"/>
              <a:t>SD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organic regulations from the farm to the store.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42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100% Organic</a:t>
            </a:r>
          </a:p>
          <a:p>
            <a:pPr>
              <a:buNone/>
            </a:pPr>
            <a:r>
              <a:rPr lang="en-US" dirty="0" smtClean="0"/>
              <a:t>Raw or processed agricultural products in this category must meet these criteria:</a:t>
            </a:r>
          </a:p>
          <a:p>
            <a:pPr marL="171450" indent="-171450"/>
            <a:r>
              <a:rPr lang="en-US" dirty="0" smtClean="0"/>
              <a:t>All ingredients must be certified organic.</a:t>
            </a:r>
          </a:p>
          <a:p>
            <a:pPr marL="171450" indent="-171450"/>
            <a:r>
              <a:rPr lang="en-US" dirty="0" smtClean="0"/>
              <a:t>Any processing aids must be organic.</a:t>
            </a:r>
          </a:p>
          <a:p>
            <a:pPr marL="171450" indent="-171450"/>
            <a:r>
              <a:rPr lang="en-US" dirty="0" smtClean="0"/>
              <a:t>Product labels must state the name of the certifying</a:t>
            </a:r>
            <a:r>
              <a:rPr lang="en-US" baseline="0" dirty="0" smtClean="0"/>
              <a:t> </a:t>
            </a:r>
            <a:r>
              <a:rPr lang="en-US" dirty="0" smtClean="0"/>
              <a:t>agent on the information panel.</a:t>
            </a:r>
          </a:p>
          <a:p>
            <a:pPr marL="171450" indent="-171450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Organic</a:t>
            </a:r>
          </a:p>
          <a:p>
            <a:pPr marL="0" indent="0">
              <a:buNone/>
            </a:pPr>
            <a:r>
              <a:rPr lang="en-US" b="0" dirty="0" smtClean="0"/>
              <a:t>Raw or processed agricultural products in the “organic” category must meet these criteria:</a:t>
            </a:r>
          </a:p>
          <a:p>
            <a:pPr marL="171450" indent="-171450"/>
            <a:r>
              <a:rPr lang="en-US" b="0" dirty="0" smtClean="0"/>
              <a:t>All agricultural ingredients must be certified organic, except where specified on National List.</a:t>
            </a:r>
          </a:p>
          <a:p>
            <a:pPr marL="171450" indent="-171450"/>
            <a:r>
              <a:rPr lang="en-US" b="0" dirty="0" smtClean="0"/>
              <a:t>Non-organic ingredients allowed per National List may be used, up to a combined total of five percent</a:t>
            </a:r>
            <a:r>
              <a:rPr lang="en-US" b="0" baseline="0" dirty="0" smtClean="0"/>
              <a:t> </a:t>
            </a:r>
            <a:r>
              <a:rPr lang="en-US" b="0" dirty="0" smtClean="0"/>
              <a:t>of non-organic content (excluding salt and water).</a:t>
            </a:r>
          </a:p>
          <a:p>
            <a:pPr marL="171450" indent="-171450"/>
            <a:r>
              <a:rPr lang="en-US" b="0" dirty="0" smtClean="0"/>
              <a:t>Product labels must state the name of the certifying agent on the information panel.</a:t>
            </a:r>
          </a:p>
          <a:p>
            <a:pPr marL="171450" indent="-171450"/>
            <a:endParaRPr lang="en-US" b="0" dirty="0" smtClean="0"/>
          </a:p>
          <a:p>
            <a:pPr marL="0" indent="0">
              <a:buNone/>
            </a:pPr>
            <a:r>
              <a:rPr lang="en-US" b="1" dirty="0" smtClean="0"/>
              <a:t>Made with Organic Ingredients</a:t>
            </a:r>
          </a:p>
          <a:p>
            <a:pPr marL="0" indent="0">
              <a:buNone/>
            </a:pPr>
            <a:r>
              <a:rPr lang="en-US" b="0" dirty="0" smtClean="0"/>
              <a:t>Multi-ingredient agricultural products in the “made with” category must meet these criteria:</a:t>
            </a:r>
          </a:p>
          <a:p>
            <a:pPr marL="171450" indent="-171450"/>
            <a:r>
              <a:rPr lang="en-US" b="0" dirty="0" smtClean="0"/>
              <a:t>At least 70 percent of the product must be certified organic ingredients (excluding salt and water).</a:t>
            </a:r>
          </a:p>
          <a:p>
            <a:pPr marL="171450" indent="-171450"/>
            <a:r>
              <a:rPr lang="en-US" b="0" dirty="0" smtClean="0"/>
              <a:t>Any remaining agricultural products are not required to be organically produced but must be</a:t>
            </a:r>
            <a:r>
              <a:rPr lang="en-US" b="0" baseline="0" dirty="0" smtClean="0"/>
              <a:t> </a:t>
            </a:r>
            <a:r>
              <a:rPr lang="en-US" b="0" dirty="0" smtClean="0"/>
              <a:t>produced without excluded methods (see page 1).</a:t>
            </a:r>
          </a:p>
          <a:p>
            <a:pPr marL="171450" indent="-171450"/>
            <a:r>
              <a:rPr lang="en-US" b="0" dirty="0" smtClean="0"/>
              <a:t>Non-agricultural products must be specifically allowed on the National List.</a:t>
            </a:r>
          </a:p>
          <a:p>
            <a:pPr marL="171450" indent="-171450"/>
            <a:r>
              <a:rPr lang="en-US" b="0" dirty="0" smtClean="0"/>
              <a:t>Product labels must state the name of the certifying agent on the information panel.</a:t>
            </a:r>
          </a:p>
          <a:p>
            <a:pPr marL="171450" indent="-171450"/>
            <a:endParaRPr lang="en-US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USDA (</a:t>
            </a:r>
            <a:r>
              <a:rPr lang="en-US" dirty="0" smtClean="0"/>
              <a:t>https://agr.wa.gov/FoodAnimal/Organic/docs/Labeling-Organic-Products.pdf)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72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NOSB’s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is to listen to the public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stakeholders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organic market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recommendations to the USDA for rule changes. This allows everyone in the chain to have a voice in regulation.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USDA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www.ams.usda.gov/sites/default/files/media/NOP_Org_Chart%5B1%5D.pdf)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34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food product to have the Organic Label, it must contain at least 95% Certified Organic Products.  </a:t>
            </a:r>
            <a:b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Additionally, a product may be labeled as “Made with Organic __________” for products that are at least 70% Organically produced ingredients.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98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Increased Farm Transparency</a:t>
            </a:r>
          </a:p>
          <a:p>
            <a:pPr marL="0" indent="0">
              <a:buNone/>
            </a:pPr>
            <a:r>
              <a:rPr lang="en-US" dirty="0" smtClean="0"/>
              <a:t>With annual inspections and USDA oversight, many consumers feel that they receive a more reliable product.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 Reasons</a:t>
            </a:r>
          </a:p>
          <a:p>
            <a:pPr marL="0" indent="0">
              <a:buNone/>
            </a:pPr>
            <a:r>
              <a:rPr lang="en-US" dirty="0" smtClean="0"/>
              <a:t>Consumers feel that the organic methodology (e.g., reduced pesticides, GMO-free, pastured animals</a:t>
            </a:r>
            <a:r>
              <a:rPr lang="en-US" b="0" dirty="0" smtClean="0"/>
              <a:t>)</a:t>
            </a:r>
            <a:r>
              <a:rPr lang="en-US" dirty="0" smtClean="0"/>
              <a:t> is often a better fit for their diet, health, and lifestyle goals.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Environmental Reasons</a:t>
            </a:r>
          </a:p>
          <a:p>
            <a:pPr marL="0" indent="0">
              <a:buNone/>
            </a:pPr>
            <a:r>
              <a:rPr lang="en-US" dirty="0" smtClean="0"/>
              <a:t>On average, organic farms sequester more carbon</a:t>
            </a:r>
            <a:r>
              <a:rPr lang="en-US" baseline="0" dirty="0" smtClean="0"/>
              <a:t> dioxide</a:t>
            </a:r>
            <a:r>
              <a:rPr lang="en-US" dirty="0" smtClean="0"/>
              <a:t>, produce less greenhouse gasses, and use fewer fossil fuels.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Taste Preference </a:t>
            </a:r>
          </a:p>
          <a:p>
            <a:pPr marL="0" indent="0">
              <a:buNone/>
            </a:pPr>
            <a:r>
              <a:rPr lang="en-US" dirty="0" smtClean="0"/>
              <a:t>Taste</a:t>
            </a:r>
            <a:r>
              <a:rPr lang="en-US" baseline="0" dirty="0" smtClean="0"/>
              <a:t> is subjective, but a</a:t>
            </a:r>
            <a:r>
              <a:rPr lang="en-US" dirty="0" smtClean="0"/>
              <a:t> growing number of top chefs prefer organic ingredients.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Ethical Reasons</a:t>
            </a:r>
          </a:p>
          <a:p>
            <a:pPr marL="0" indent="0">
              <a:buNone/>
            </a:pPr>
            <a:r>
              <a:rPr lang="en-US" dirty="0" smtClean="0"/>
              <a:t>By requiring the natural movement of animals, many consumers view organic agriculture as more humane to animals.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66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Why do consumers choose a product in a store? What influences their decision? </a:t>
            </a:r>
          </a:p>
          <a:p>
            <a:pPr>
              <a:buNone/>
            </a:pPr>
            <a:r>
              <a:rPr lang="en-US" dirty="0" smtClean="0"/>
              <a:t>Example: health, cost, convenience, etc.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$43.4 billion in revenue</a:t>
            </a:r>
            <a:r>
              <a:rPr lang="en-US" baseline="0" dirty="0" smtClean="0"/>
              <a:t> </a:t>
            </a:r>
            <a:r>
              <a:rPr lang="en-US" dirty="0" smtClean="0"/>
              <a:t>according to the Organic Trade Association (2015)</a:t>
            </a:r>
          </a:p>
          <a:p>
            <a:pPr>
              <a:buNone/>
            </a:pPr>
            <a:r>
              <a:rPr lang="en-US" dirty="0" smtClean="0"/>
              <a:t>All other facts recorded by the UDSA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76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91666"/>
              <a:buFont typeface="Arial"/>
              <a:buNone/>
              <a:tabLst/>
              <a:defRPr/>
            </a:pPr>
            <a:r>
              <a:rPr lang="en-US" b="1" dirty="0" smtClean="0">
                <a:latin typeface="Rockwell"/>
                <a:ea typeface="Rockwell"/>
                <a:cs typeface="Rockwell"/>
                <a:sym typeface="Rockwell"/>
              </a:rPr>
              <a:t>VIDEO: </a:t>
            </a:r>
            <a:r>
              <a:rPr lang="en-US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Wording on food labels mislead consumers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91666"/>
              <a:buFont typeface="Arial"/>
              <a:buNone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Consumer Reports' Urvashi </a:t>
            </a:r>
            <a:r>
              <a:rPr lang="en-US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Rangan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talks to the "CBS This Morning" co-hosts about a new survey that reveals many Americans are being misled by the wording on food labels. (Published June 16, 2014)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91666"/>
              <a:buFont typeface="Arial"/>
              <a:buNone/>
              <a:tabLst/>
              <a:defRPr/>
            </a:pP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91666"/>
              <a:buFont typeface="Arial"/>
              <a:buNone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Source: https://www.youtube.com/watch?v=c9v93BphcKE</a:t>
            </a:r>
            <a:endParaRPr lang="en-US" sz="1200" b="1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-US" b="1" dirty="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6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87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UDSA official definition.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71450" indent="-171450">
              <a:spcAft>
                <a:spcPts val="600"/>
              </a:spcAft>
            </a:pPr>
            <a:r>
              <a:rPr lang="en-US" dirty="0" smtClean="0"/>
              <a:t>Maintain and build soil fertility </a:t>
            </a:r>
          </a:p>
          <a:p>
            <a:pPr marL="171450" indent="-171450">
              <a:spcAft>
                <a:spcPts val="600"/>
              </a:spcAft>
            </a:pPr>
            <a:r>
              <a:rPr lang="en-US" dirty="0" smtClean="0"/>
              <a:t>Restore, maintain and enhance ecological harmony</a:t>
            </a:r>
          </a:p>
          <a:p>
            <a:pPr marL="171450" indent="-171450">
              <a:spcAft>
                <a:spcPts val="600"/>
              </a:spcAft>
            </a:pPr>
            <a:r>
              <a:rPr lang="en-US" dirty="0" smtClean="0"/>
              <a:t>Build a biologically diverse agriculture</a:t>
            </a:r>
          </a:p>
          <a:p>
            <a:pPr marL="171450" indent="-171450">
              <a:spcAft>
                <a:spcPts val="600"/>
              </a:spcAft>
            </a:pPr>
            <a:r>
              <a:rPr lang="en-US" dirty="0" smtClean="0"/>
              <a:t>Promote humane treatment of animals</a:t>
            </a:r>
          </a:p>
          <a:p>
            <a:pPr marL="171450" indent="-171450">
              <a:spcAft>
                <a:spcPts val="600"/>
              </a:spcAft>
            </a:pPr>
            <a:r>
              <a:rPr lang="en-US" dirty="0" smtClean="0"/>
              <a:t>Produce high-quality foods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27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Organic </a:t>
            </a:r>
            <a:r>
              <a:rPr lang="en-US" dirty="0" smtClean="0"/>
              <a:t>a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griculture prohibits methods and practices the USDA has deemed out-of-sync with the overarching goals of </a:t>
            </a:r>
            <a:r>
              <a:rPr lang="en-US" dirty="0" smtClean="0"/>
              <a:t>organic production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>
              <a:buNone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ea typeface="ＭＳ Ｐゴシック" pitchFamily="1" charset="-128"/>
              </a:rPr>
              <a:t>Irradiation</a:t>
            </a:r>
            <a:r>
              <a:rPr lang="en-US" b="1" baseline="0" smtClean="0">
                <a:ea typeface="ＭＳ Ｐゴシック" pitchFamily="1" charset="-128"/>
              </a:rPr>
              <a:t> </a:t>
            </a:r>
            <a:r>
              <a:rPr lang="en-US" b="0" baseline="0" smtClean="0">
                <a:ea typeface="ＭＳ Ｐゴシック" pitchFamily="1" charset="-128"/>
              </a:rPr>
              <a:t>is the</a:t>
            </a:r>
            <a:r>
              <a:rPr lang="en-US" b="1" smtClean="0">
                <a:ea typeface="ＭＳ Ｐゴシック" pitchFamily="1" charset="-128"/>
              </a:rPr>
              <a:t> </a:t>
            </a:r>
            <a:r>
              <a:rPr lang="en-US" b="0" smtClean="0">
                <a:ea typeface="ＭＳ Ｐゴシック" pitchFamily="1" charset="-128"/>
              </a:rPr>
              <a:t>application</a:t>
            </a:r>
            <a:r>
              <a:rPr lang="en-US" b="0" baseline="0" smtClean="0">
                <a:ea typeface="ＭＳ Ｐゴシック" pitchFamily="1" charset="-128"/>
              </a:rPr>
              <a:t> of ionizing radiation for the preservation and sterilization of food.</a:t>
            </a:r>
            <a:endParaRPr lang="en-US" sz="1200" smtClean="0">
              <a:ea typeface="ＭＳ Ｐゴシック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8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The </a:t>
            </a:r>
            <a:r>
              <a:rPr lang="en-US" b="1" dirty="0" smtClean="0"/>
              <a:t>farm bill</a:t>
            </a:r>
            <a:r>
              <a:rPr lang="en-US" b="1" baseline="0" dirty="0" smtClean="0"/>
              <a:t> </a:t>
            </a:r>
            <a:r>
              <a:rPr lang="en-US" baseline="0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the primary agricultural and food policy tool of the federal </a:t>
            </a:r>
            <a:r>
              <a:rPr lang="en-US" dirty="0" smtClean="0"/>
              <a:t>government.</a:t>
            </a:r>
            <a:endParaRPr lang="en-US" dirty="0"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85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The </a:t>
            </a:r>
            <a:r>
              <a:rPr lang="en-US" b="1" dirty="0" smtClean="0"/>
              <a:t>NOSB</a:t>
            </a:r>
            <a:r>
              <a:rPr lang="en-US" dirty="0" smtClean="0"/>
              <a:t> is made</a:t>
            </a:r>
            <a:r>
              <a:rPr lang="en-US" baseline="0" dirty="0" smtClean="0"/>
              <a:t> up</a:t>
            </a:r>
            <a:r>
              <a:rPr lang="en-US" dirty="0" smtClean="0"/>
              <a:t> of</a:t>
            </a:r>
            <a:r>
              <a:rPr lang="en-US" baseline="0" dirty="0" smtClean="0"/>
              <a:t> </a:t>
            </a:r>
            <a:r>
              <a:rPr lang="en-US" dirty="0" smtClean="0"/>
              <a:t>volunteers who make recommendations on a wide range of issues involving</a:t>
            </a:r>
            <a:r>
              <a:rPr lang="en-US" baseline="0" dirty="0" smtClean="0"/>
              <a:t> the production, handling, and processing of organic products. Its members </a:t>
            </a:r>
            <a:r>
              <a:rPr lang="en-US" dirty="0" smtClean="0"/>
              <a:t>represent</a:t>
            </a:r>
            <a:r>
              <a:rPr lang="en-US" baseline="0" dirty="0" smtClean="0"/>
              <a:t> different areas of the organic industry:</a:t>
            </a:r>
            <a:r>
              <a:rPr lang="en-US" dirty="0" smtClean="0"/>
              <a:t> 4 farmers, 2 processors,</a:t>
            </a:r>
            <a:r>
              <a:rPr lang="en-US" baseline="0" dirty="0" smtClean="0"/>
              <a:t> 1 retailer, 1 scientist, 3 public interest advocates, 3 environmentalists, and 1 certifying agent.</a:t>
            </a:r>
            <a:endParaRPr lang="en-US" dirty="0"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94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/>
              <a:t>1990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Organic Foods Production Act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there was no national regulations on “Organic” Products. If a state had regulations, they were often different from their neighbors. This led to consumer confusion and distrust in the marketplace. </a:t>
            </a:r>
            <a:r>
              <a:rPr lang="en-US" dirty="0" smtClean="0"/>
              <a:t>The </a:t>
            </a:r>
            <a:r>
              <a:rPr lang="en-US" b="1" dirty="0" smtClean="0"/>
              <a:t>National</a:t>
            </a:r>
            <a:r>
              <a:rPr lang="en-US" b="1" baseline="0" dirty="0" smtClean="0"/>
              <a:t> Organic Program </a:t>
            </a:r>
            <a:r>
              <a:rPr lang="en-US" baseline="0" dirty="0" smtClean="0"/>
              <a:t>was established as a mandate of the 1990 Farm Bill. </a:t>
            </a:r>
            <a:br>
              <a:rPr lang="en-US" baseline="0" dirty="0" smtClean="0"/>
            </a:b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1992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 National Organic Standards</a:t>
            </a:r>
            <a:r>
              <a:rPr lang="en-US" baseline="0" dirty="0" smtClean="0"/>
              <a:t> Board is a 1</a:t>
            </a:r>
            <a:r>
              <a:rPr lang="en-US" dirty="0" smtClean="0"/>
              <a:t>5-member federal citizen advisory panel.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2002</a:t>
            </a: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The public</a:t>
            </a:r>
            <a:r>
              <a:rPr lang="en-US" baseline="0" dirty="0" smtClean="0"/>
              <a:t> submitted 40,774 comments on the proposed organic rule. It was the first time in history an industry fought for stricter standards for themselves and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time the organic label was placed into production. This required all organic products in the United States to meet the national standards.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organic pasture rule requires all ruminant animals to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graze on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pasture during the grazing season.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71BB83C6-9AB9-457E-85BB-5566302BE7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5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12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ORG_Logo_Full_Colo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987" y="1477512"/>
            <a:ext cx="3734026" cy="18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07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ORG_Logo_Full_Colo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156" y="6276314"/>
            <a:ext cx="1023978" cy="500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3715501" y="2705401"/>
            <a:ext cx="348508" cy="7779505"/>
          </a:xfrm>
          <a:prstGeom prst="rect">
            <a:avLst/>
          </a:prstGeom>
          <a:solidFill>
            <a:srgbClr val="6AA0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757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5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2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-neHKYxn2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9v93BphcK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Organic Agriculture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76275" y="3594100"/>
            <a:ext cx="7740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52252" y="3594100"/>
            <a:ext cx="0" cy="41910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61555" y="3146243"/>
            <a:ext cx="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52252" y="3175000"/>
            <a:ext cx="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89900" y="3594100"/>
            <a:ext cx="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653" y="340933"/>
            <a:ext cx="8229600" cy="1143000"/>
          </a:xfrm>
        </p:spPr>
        <p:txBody>
          <a:bodyPr/>
          <a:lstStyle/>
          <a:p>
            <a:r>
              <a:rPr lang="en-US" dirty="0"/>
              <a:t>National Organic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6019" y="1533481"/>
            <a:ext cx="1832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 smtClean="0">
                <a:latin typeface="+mn-lt"/>
              </a:rPr>
              <a:t>1990</a:t>
            </a:r>
          </a:p>
          <a:p>
            <a:pPr algn="ctr"/>
            <a:r>
              <a:rPr lang="en-US" altLang="en-US" sz="2000" b="1" dirty="0" smtClean="0">
                <a:latin typeface="+mn-lt"/>
              </a:rPr>
              <a:t>Farm Bill</a:t>
            </a:r>
          </a:p>
          <a:p>
            <a:pPr algn="ctr"/>
            <a:r>
              <a:rPr lang="en-US" altLang="en-US" sz="2000" dirty="0" smtClean="0">
                <a:latin typeface="+mn-lt"/>
              </a:rPr>
              <a:t>USDA </a:t>
            </a:r>
            <a:br>
              <a:rPr lang="en-US" altLang="en-US" sz="2000" dirty="0" smtClean="0">
                <a:latin typeface="+mn-lt"/>
              </a:rPr>
            </a:br>
            <a:r>
              <a:rPr lang="en-US" altLang="en-US" sz="2000" dirty="0" smtClean="0">
                <a:latin typeface="+mn-lt"/>
              </a:rPr>
              <a:t>Organic </a:t>
            </a:r>
            <a:r>
              <a:rPr lang="en-US" altLang="en-US" sz="2000" dirty="0">
                <a:latin typeface="+mn-lt"/>
              </a:rPr>
              <a:t>Foods Production </a:t>
            </a:r>
            <a:r>
              <a:rPr lang="en-US" altLang="en-US" sz="2000" dirty="0" smtClean="0">
                <a:latin typeface="+mn-lt"/>
              </a:rPr>
              <a:t>Act 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958" y="4062149"/>
            <a:ext cx="1676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latin typeface="+mn-lt"/>
              </a:rPr>
              <a:t>1992</a:t>
            </a:r>
            <a:r>
              <a:rPr lang="en-US" altLang="en-US" sz="2000" dirty="0">
                <a:latin typeface="+mn-lt"/>
              </a:rPr>
              <a:t> </a:t>
            </a:r>
            <a:endParaRPr lang="en-US" altLang="en-US" sz="2000" dirty="0" smtClean="0">
              <a:latin typeface="+mn-lt"/>
            </a:endParaRPr>
          </a:p>
          <a:p>
            <a:pPr algn="ctr"/>
            <a:r>
              <a:rPr lang="en-US" altLang="en-US" sz="2000" dirty="0" smtClean="0">
                <a:latin typeface="+mn-lt"/>
              </a:rPr>
              <a:t>National </a:t>
            </a:r>
            <a:r>
              <a:rPr lang="en-US" altLang="en-US" sz="2000" dirty="0">
                <a:latin typeface="+mn-lt"/>
              </a:rPr>
              <a:t>Organic Standards Board (NOSB)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8846" y="4062149"/>
            <a:ext cx="1706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 smtClean="0">
                <a:latin typeface="+mn-lt"/>
              </a:rPr>
              <a:t>1990</a:t>
            </a:r>
            <a:r>
              <a:rPr lang="en-US" altLang="en-US" sz="2000" dirty="0" smtClean="0">
                <a:latin typeface="+mn-lt"/>
              </a:rPr>
              <a:t> </a:t>
            </a:r>
            <a:endParaRPr lang="en-US" altLang="en-US" sz="2000" dirty="0">
              <a:latin typeface="+mn-lt"/>
            </a:endParaRPr>
          </a:p>
          <a:p>
            <a:pPr algn="ctr"/>
            <a:r>
              <a:rPr lang="en-US" altLang="en-US" sz="2000" dirty="0" smtClean="0">
                <a:latin typeface="+mn-lt"/>
              </a:rPr>
              <a:t>National Organic Program (NOP) 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59" y="1813286"/>
            <a:ext cx="1865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latin typeface="+mn-lt"/>
              </a:rPr>
              <a:t>2002</a:t>
            </a:r>
            <a:r>
              <a:rPr lang="en-US" altLang="en-US" sz="2000" dirty="0">
                <a:latin typeface="+mn-lt"/>
              </a:rPr>
              <a:t> </a:t>
            </a:r>
            <a:endParaRPr lang="en-US" altLang="en-US" sz="2000" dirty="0" smtClean="0">
              <a:latin typeface="+mn-lt"/>
            </a:endParaRPr>
          </a:p>
          <a:p>
            <a:pPr algn="ctr"/>
            <a:r>
              <a:rPr lang="en-US" altLang="en-US" sz="2000" dirty="0" smtClean="0">
                <a:latin typeface="+mn-lt"/>
              </a:rPr>
              <a:t>Organic labeling rules </a:t>
            </a:r>
            <a:r>
              <a:rPr lang="en-US" altLang="en-US" sz="2000" dirty="0">
                <a:latin typeface="+mn-lt"/>
              </a:rPr>
              <a:t>go into </a:t>
            </a:r>
            <a:endParaRPr lang="en-US" altLang="en-US" sz="2000" dirty="0" smtClean="0">
              <a:latin typeface="+mn-lt"/>
            </a:endParaRPr>
          </a:p>
          <a:p>
            <a:pPr algn="ctr"/>
            <a:r>
              <a:rPr lang="en-US" altLang="en-US" sz="2000" dirty="0" smtClean="0">
                <a:latin typeface="+mn-lt"/>
              </a:rPr>
              <a:t>effect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7009" y="4040403"/>
            <a:ext cx="274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+mn-lt"/>
              </a:rPr>
              <a:t>2010</a:t>
            </a:r>
            <a:r>
              <a:rPr lang="en-US" sz="2000" dirty="0" smtClean="0">
                <a:latin typeface="+mn-lt"/>
              </a:rPr>
              <a:t> </a:t>
            </a:r>
          </a:p>
          <a:p>
            <a:pPr algn="r"/>
            <a:r>
              <a:rPr lang="en-US" sz="2000" dirty="0" smtClean="0">
                <a:latin typeface="+mn-lt"/>
              </a:rPr>
              <a:t>Organic pasture rule goes into effect</a:t>
            </a:r>
            <a:endParaRPr lang="en-US" sz="2000" dirty="0"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02054" y="3600747"/>
            <a:ext cx="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1429" y="3159685"/>
            <a:ext cx="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975" y="1533026"/>
            <a:ext cx="1946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 smtClean="0">
                <a:latin typeface="+mn-lt"/>
              </a:rPr>
              <a:t>1979</a:t>
            </a:r>
            <a:endParaRPr lang="en-US" altLang="en-US" sz="2000" dirty="0">
              <a:latin typeface="+mn-lt"/>
            </a:endParaRPr>
          </a:p>
          <a:p>
            <a:pPr algn="ctr"/>
            <a:r>
              <a:rPr lang="en-US" altLang="en-US" sz="2000" dirty="0" smtClean="0">
                <a:latin typeface="+mn-lt"/>
              </a:rPr>
              <a:t>Calif. creates first legal organic standard in U.S.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4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2"/>
            <a:ext cx="9144000" cy="685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425" y="1798978"/>
            <a:ext cx="1886505" cy="4251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Do Consumers Know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</a:t>
            </a:r>
            <a:r>
              <a:rPr lang="en-US" dirty="0" smtClean="0"/>
              <a:t>Product </a:t>
            </a:r>
            <a:r>
              <a:rPr lang="en-US" dirty="0"/>
              <a:t>is </a:t>
            </a:r>
            <a:r>
              <a:rPr lang="en-US" dirty="0" smtClean="0"/>
              <a:t>Organic?</a:t>
            </a:r>
            <a:endParaRPr lang="en-US" dirty="0"/>
          </a:p>
        </p:txBody>
      </p:sp>
      <p:pic>
        <p:nvPicPr>
          <p:cNvPr id="14" name="Shape 197" descr="https://www.ams.usda.gov/sites/default/files/media/Organic4colorsealGIF.gif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178" y="2494355"/>
            <a:ext cx="2634600" cy="263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4148919" y="4544704"/>
            <a:ext cx="1861758" cy="6823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AA036"/>
                </a:solidFill>
              </a:rPr>
              <a:t>100% ORGANIC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Contains only certified </a:t>
            </a:r>
            <a:r>
              <a:rPr lang="en-US" dirty="0"/>
              <a:t>organic agricultural </a:t>
            </a:r>
            <a:r>
              <a:rPr lang="en-US" dirty="0" smtClean="0"/>
              <a:t>ingredients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6AA036"/>
                </a:solidFill>
              </a:rPr>
              <a:t>ORGANIC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At least 95</a:t>
            </a:r>
            <a:r>
              <a:rPr lang="en-US" dirty="0"/>
              <a:t>% </a:t>
            </a:r>
            <a:r>
              <a:rPr lang="en-US" dirty="0" smtClean="0"/>
              <a:t>organic </a:t>
            </a:r>
            <a:r>
              <a:rPr lang="en-US" dirty="0"/>
              <a:t>agricultural </a:t>
            </a:r>
            <a:r>
              <a:rPr lang="en-US" dirty="0" smtClean="0"/>
              <a:t>ingredients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6AA036"/>
                </a:solidFill>
              </a:rPr>
              <a:t>MADE WITH ORGANIC _________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70</a:t>
            </a:r>
            <a:r>
              <a:rPr lang="en-US" dirty="0"/>
              <a:t>% or higher organic agricultural ingredients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112" y="1298483"/>
            <a:ext cx="8565776" cy="49426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Regulates </a:t>
            </a:r>
            <a:r>
              <a:rPr lang="en-US" dirty="0" smtClean="0"/>
              <a:t>Organic?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632" y="1600200"/>
            <a:ext cx="553416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Establish and </a:t>
            </a:r>
            <a:r>
              <a:rPr lang="en-US" dirty="0"/>
              <a:t>implement </a:t>
            </a:r>
            <a:r>
              <a:rPr lang="en-US" dirty="0" smtClean="0"/>
              <a:t>an “</a:t>
            </a:r>
            <a:r>
              <a:rPr lang="en-US" smtClean="0"/>
              <a:t>Organic Farm and Livestock Plan</a:t>
            </a:r>
            <a:r>
              <a:rPr lang="en-US" dirty="0"/>
              <a:t>”</a:t>
            </a:r>
          </a:p>
          <a:p>
            <a:r>
              <a:rPr lang="en-US" dirty="0" smtClean="0"/>
              <a:t>Have </a:t>
            </a:r>
            <a:r>
              <a:rPr lang="en-US" dirty="0"/>
              <a:t>an </a:t>
            </a:r>
            <a:r>
              <a:rPr lang="en-US" dirty="0" smtClean="0"/>
              <a:t>onsite third-party </a:t>
            </a:r>
            <a:r>
              <a:rPr lang="en-US" dirty="0"/>
              <a:t>annual inspection</a:t>
            </a:r>
          </a:p>
          <a:p>
            <a:r>
              <a:rPr lang="en-US" dirty="0" smtClean="0"/>
              <a:t>Be </a:t>
            </a:r>
            <a:r>
              <a:rPr lang="en-US" dirty="0"/>
              <a:t>approved by an accredited certifying agent</a:t>
            </a:r>
          </a:p>
          <a:p>
            <a:r>
              <a:rPr lang="en-US" dirty="0" smtClean="0"/>
              <a:t>Comply </a:t>
            </a:r>
            <a:r>
              <a:rPr lang="en-US" dirty="0"/>
              <a:t>with the National Organic Program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Producers Must…</a:t>
            </a:r>
            <a:endParaRPr lang="en-US" dirty="0"/>
          </a:p>
        </p:txBody>
      </p:sp>
      <p:pic>
        <p:nvPicPr>
          <p:cNvPr id="11" name="Shape 197" descr="https://www.ams.usda.gov/sites/default/files/media/Organic4colorsealGIF.gi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878" y="2494355"/>
            <a:ext cx="2634600" cy="263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9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/>
              <a:t>farm transparency</a:t>
            </a:r>
          </a:p>
          <a:p>
            <a:r>
              <a:rPr lang="en-US" dirty="0" smtClean="0"/>
              <a:t>Health </a:t>
            </a:r>
            <a:r>
              <a:rPr lang="en-US" dirty="0"/>
              <a:t>concerns</a:t>
            </a:r>
          </a:p>
          <a:p>
            <a:r>
              <a:rPr lang="en-US" dirty="0" smtClean="0"/>
              <a:t>Environmental </a:t>
            </a:r>
            <a:r>
              <a:rPr lang="en-US" dirty="0"/>
              <a:t>health</a:t>
            </a:r>
          </a:p>
          <a:p>
            <a:r>
              <a:rPr lang="en-US" dirty="0" smtClean="0"/>
              <a:t>Taste </a:t>
            </a:r>
            <a:r>
              <a:rPr lang="en-US" dirty="0"/>
              <a:t>preference </a:t>
            </a:r>
          </a:p>
          <a:p>
            <a:r>
              <a:rPr lang="en-US" dirty="0" smtClean="0"/>
              <a:t>Ethical reasons</a:t>
            </a:r>
            <a:endParaRPr lang="en-US" dirty="0"/>
          </a:p>
        </p:txBody>
      </p:sp>
      <p:pic>
        <p:nvPicPr>
          <p:cNvPr id="11" name="Shape 219" descr="I:\Graphics\03 FARMER PPT PHOTOS\00 Just Cows and Backgounds\Thurber_3-289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834" y="2366385"/>
            <a:ext cx="3937173" cy="295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3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currently makes up almost 5% of the overall food industry. </a:t>
            </a:r>
          </a:p>
          <a:p>
            <a:r>
              <a:rPr lang="en-US" dirty="0"/>
              <a:t>Over 4 million acres of certified organic land </a:t>
            </a:r>
            <a:r>
              <a:rPr lang="en-US" dirty="0" smtClean="0"/>
              <a:t>in the United States.</a:t>
            </a:r>
          </a:p>
          <a:p>
            <a:r>
              <a:rPr lang="en-US" dirty="0" smtClean="0"/>
              <a:t>Accounts </a:t>
            </a:r>
            <a:r>
              <a:rPr lang="en-US" dirty="0"/>
              <a:t>for $43.4 billion in </a:t>
            </a:r>
            <a:r>
              <a:rPr lang="en-US" dirty="0" smtClean="0"/>
              <a:t>revenue.</a:t>
            </a:r>
            <a:endParaRPr lang="en-US" dirty="0"/>
          </a:p>
          <a:p>
            <a:r>
              <a:rPr lang="en-US" dirty="0"/>
              <a:t>Consumer demand has shown double-digit growth </a:t>
            </a:r>
            <a:r>
              <a:rPr lang="en-US" dirty="0" smtClean="0"/>
              <a:t>in most </a:t>
            </a:r>
            <a:r>
              <a:rPr lang="en-US" dirty="0"/>
              <a:t>years since the 1990s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agriculture is a </a:t>
            </a:r>
            <a:r>
              <a:rPr lang="en-US" b="1" dirty="0"/>
              <a:t>management system </a:t>
            </a:r>
            <a:r>
              <a:rPr lang="en-US" dirty="0"/>
              <a:t>that works with nature.</a:t>
            </a:r>
          </a:p>
          <a:p>
            <a:r>
              <a:rPr lang="en-US" dirty="0"/>
              <a:t>Organic agriculture is </a:t>
            </a:r>
            <a:r>
              <a:rPr lang="en-US" b="1" dirty="0"/>
              <a:t>regulated</a:t>
            </a:r>
            <a:r>
              <a:rPr lang="en-US" dirty="0"/>
              <a:t> by the USDA.</a:t>
            </a:r>
          </a:p>
          <a:p>
            <a:r>
              <a:rPr lang="en-US" dirty="0"/>
              <a:t>Organic products are </a:t>
            </a:r>
            <a:r>
              <a:rPr lang="en-US" b="1" dirty="0"/>
              <a:t>clearly labeled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a government seal.</a:t>
            </a:r>
          </a:p>
          <a:p>
            <a:r>
              <a:rPr lang="en-US" dirty="0"/>
              <a:t>The organic industry is </a:t>
            </a:r>
            <a:r>
              <a:rPr lang="en-US" b="1" dirty="0"/>
              <a:t>consumer-driven</a:t>
            </a:r>
            <a:r>
              <a:rPr lang="en-US" dirty="0"/>
              <a:t> and has had very rapid growth in recent years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 descr="Consumer Reports' Urvashi Rangan talks to the &quot;CBS This Morning&quot; co-hosts about a new survey that reveals many Americans are being misled by the wording on food labels." title="Wording on food labels mislead consumers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does the term </a:t>
            </a:r>
            <a:r>
              <a:rPr lang="en-US" b="1" dirty="0"/>
              <a:t>natural</a:t>
            </a:r>
            <a:r>
              <a:rPr lang="en-US" dirty="0"/>
              <a:t> mean in everyday context? What does it mean in </a:t>
            </a:r>
            <a:r>
              <a:rPr lang="en-US" dirty="0" smtClean="0"/>
              <a:t>regard </a:t>
            </a:r>
            <a:r>
              <a:rPr lang="en-US" dirty="0"/>
              <a:t>to food?</a:t>
            </a:r>
          </a:p>
          <a:p>
            <a:endParaRPr lang="en-US" dirty="0"/>
          </a:p>
          <a:p>
            <a:r>
              <a:rPr lang="en-US" dirty="0"/>
              <a:t>What labels do you frequently see </a:t>
            </a:r>
            <a:r>
              <a:rPr lang="en-US" dirty="0" smtClean="0"/>
              <a:t>at the grocery </a:t>
            </a:r>
            <a:r>
              <a:rPr lang="en-US" dirty="0"/>
              <a:t>store?</a:t>
            </a:r>
          </a:p>
          <a:p>
            <a:endParaRPr lang="en-US" dirty="0"/>
          </a:p>
          <a:p>
            <a:r>
              <a:rPr lang="en-US" dirty="0"/>
              <a:t>What role do you think the government should have in regulating food labeling? </a:t>
            </a:r>
          </a:p>
          <a:p>
            <a:endParaRPr lang="en-US" dirty="0"/>
          </a:p>
          <a:p>
            <a:r>
              <a:rPr lang="en-US" dirty="0"/>
              <a:t>What aspects of food production do you personally care about? Why?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“a labeling term for food or other agricultural products that have been produced using cultural, biological, and mechanical practices that support the cycling of on-farm resources, promote ecological balance, and conserve biodiversity in accordance with the USDA organic </a:t>
            </a:r>
            <a:r>
              <a:rPr lang="en-US" dirty="0" smtClean="0"/>
              <a:t>regulations.”</a:t>
            </a:r>
            <a:r>
              <a:rPr lang="en-US" i="1" dirty="0">
                <a:solidFill>
                  <a:schemeClr val="dk1"/>
                </a:solidFill>
                <a:ea typeface="Rockwell"/>
                <a:cs typeface="Rockwell"/>
                <a:sym typeface="Rockwell"/>
              </a:rPr>
              <a:t> </a:t>
            </a:r>
            <a:endParaRPr lang="en-US" i="1" dirty="0" smtClean="0">
              <a:solidFill>
                <a:schemeClr val="dk1"/>
              </a:solidFill>
              <a:ea typeface="Rockwell"/>
              <a:cs typeface="Rockwell"/>
              <a:sym typeface="Rockwell"/>
            </a:endParaRPr>
          </a:p>
          <a:p>
            <a:pPr marL="0" indent="0" algn="r">
              <a:buNone/>
            </a:pPr>
            <a:r>
              <a:rPr lang="en-US" sz="2000" b="1" i="1" dirty="0" smtClean="0">
                <a:solidFill>
                  <a:schemeClr val="dk1"/>
                </a:solidFill>
                <a:ea typeface="Rockwell"/>
                <a:cs typeface="Rockwell"/>
                <a:sym typeface="Rockwell"/>
              </a:rPr>
              <a:t>- </a:t>
            </a:r>
            <a:r>
              <a:rPr lang="en-US" sz="2000" b="1" i="1" dirty="0">
                <a:solidFill>
                  <a:schemeClr val="dk1"/>
                </a:solidFill>
                <a:ea typeface="Rockwell"/>
                <a:cs typeface="Rockwell"/>
                <a:sym typeface="Rockwell"/>
              </a:rPr>
              <a:t>United States Department of Agriculture</a:t>
            </a:r>
            <a:endParaRPr lang="en-US" b="1" i="1" dirty="0">
              <a:solidFill>
                <a:schemeClr val="dk1"/>
              </a:solidFill>
              <a:ea typeface="Rockwell"/>
              <a:cs typeface="Rockwell"/>
              <a:sym typeface="Rockwell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Agriculture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Organic </a:t>
            </a:r>
            <a:r>
              <a:rPr lang="en-US" dirty="0" smtClean="0"/>
              <a:t>Agriculture </a:t>
            </a:r>
            <a:r>
              <a:rPr lang="en-US" dirty="0"/>
              <a:t>is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960" y="1600200"/>
            <a:ext cx="4434839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clear</a:t>
            </a:r>
            <a:r>
              <a:rPr lang="en-US" sz="2800" b="1" dirty="0"/>
              <a:t> </a:t>
            </a:r>
            <a:r>
              <a:rPr lang="en-US" sz="2800" dirty="0"/>
              <a:t>set of </a:t>
            </a:r>
            <a:r>
              <a:rPr lang="en-US" sz="2800" b="1" dirty="0"/>
              <a:t>rules and practices </a:t>
            </a:r>
            <a:r>
              <a:rPr lang="en-US" sz="2800" dirty="0"/>
              <a:t>that guide food and fiber </a:t>
            </a:r>
            <a:r>
              <a:rPr lang="en-US" sz="2800" dirty="0" smtClean="0"/>
              <a:t>production.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/>
              <a:t>R</a:t>
            </a:r>
            <a:r>
              <a:rPr lang="en-US" sz="2800" b="1" dirty="0" smtClean="0"/>
              <a:t>egulated</a:t>
            </a:r>
            <a:r>
              <a:rPr lang="en-US" sz="2800" dirty="0" smtClean="0"/>
              <a:t> </a:t>
            </a:r>
            <a:r>
              <a:rPr lang="en-US" sz="2800" dirty="0"/>
              <a:t>by the United States Department of Agriculture (USDA</a:t>
            </a:r>
            <a:r>
              <a:rPr lang="en-US" sz="2800" dirty="0" smtClean="0"/>
              <a:t>).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An </a:t>
            </a:r>
            <a:r>
              <a:rPr lang="en-US" sz="2800" b="1" dirty="0" smtClean="0"/>
              <a:t>evolving</a:t>
            </a:r>
            <a:r>
              <a:rPr lang="en-US" sz="2800" b="1" dirty="0"/>
              <a:t>, consumer-driven, profitable </a:t>
            </a:r>
            <a:r>
              <a:rPr lang="en-US" sz="2800" dirty="0"/>
              <a:t>sector of </a:t>
            </a:r>
            <a:r>
              <a:rPr lang="en-US" sz="2800" dirty="0" smtClean="0"/>
              <a:t>agriculture.</a:t>
            </a:r>
            <a:endParaRPr lang="en-US" sz="2800" dirty="0"/>
          </a:p>
        </p:txBody>
      </p:sp>
      <p:pic>
        <p:nvPicPr>
          <p:cNvPr id="11" name="Shape 1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78" y="1565812"/>
            <a:ext cx="3716258" cy="4560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1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Organic Agriculture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</a:t>
            </a:r>
            <a:r>
              <a:rPr lang="en-US" dirty="0"/>
              <a:t>fertility </a:t>
            </a:r>
          </a:p>
          <a:p>
            <a:r>
              <a:rPr lang="en-US" dirty="0"/>
              <a:t>E</a:t>
            </a:r>
            <a:r>
              <a:rPr lang="en-US" dirty="0" smtClean="0"/>
              <a:t>cological </a:t>
            </a:r>
            <a:r>
              <a:rPr lang="en-US" dirty="0"/>
              <a:t>harmony </a:t>
            </a:r>
          </a:p>
          <a:p>
            <a:r>
              <a:rPr lang="en-US" dirty="0"/>
              <a:t>B</a:t>
            </a:r>
            <a:r>
              <a:rPr lang="en-US" dirty="0" smtClean="0"/>
              <a:t>iologically </a:t>
            </a:r>
            <a:r>
              <a:rPr lang="en-US" dirty="0"/>
              <a:t>diverse agriculture</a:t>
            </a:r>
          </a:p>
          <a:p>
            <a:r>
              <a:rPr lang="en-US" dirty="0"/>
              <a:t>H</a:t>
            </a:r>
            <a:r>
              <a:rPr lang="en-US" dirty="0" smtClean="0"/>
              <a:t>umane </a:t>
            </a:r>
            <a:r>
              <a:rPr lang="en-US" dirty="0"/>
              <a:t>treatment of animals</a:t>
            </a:r>
          </a:p>
          <a:p>
            <a:r>
              <a:rPr lang="en-US" dirty="0"/>
              <a:t>H</a:t>
            </a:r>
            <a:r>
              <a:rPr lang="en-US" dirty="0" smtClean="0"/>
              <a:t>igh-quality </a:t>
            </a:r>
            <a:r>
              <a:rPr lang="en-US" dirty="0"/>
              <a:t>foods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Organic Products </a:t>
            </a:r>
            <a:r>
              <a:rPr lang="en-US" dirty="0" smtClean="0"/>
              <a:t>are </a:t>
            </a:r>
            <a:br>
              <a:rPr lang="en-US" dirty="0" smtClean="0"/>
            </a:br>
            <a:r>
              <a:rPr lang="en-US" dirty="0" smtClean="0"/>
              <a:t>Made </a:t>
            </a:r>
            <a:r>
              <a:rPr lang="en-US" dirty="0"/>
              <a:t>Without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879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G</a:t>
            </a:r>
            <a:r>
              <a:rPr lang="en-US" dirty="0" smtClean="0"/>
              <a:t>enetically modified organisms </a:t>
            </a:r>
            <a:r>
              <a:rPr lang="en-US" dirty="0"/>
              <a:t>(</a:t>
            </a:r>
            <a:r>
              <a:rPr lang="en-US" dirty="0" smtClean="0"/>
              <a:t>GMOs)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</a:t>
            </a:r>
            <a:r>
              <a:rPr lang="en-US" dirty="0" smtClean="0"/>
              <a:t>ntibiotic use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Synthetic </a:t>
            </a:r>
            <a:r>
              <a:rPr lang="en-US" dirty="0"/>
              <a:t>fertilizers</a:t>
            </a:r>
          </a:p>
          <a:p>
            <a:pPr>
              <a:spcAft>
                <a:spcPts val="600"/>
              </a:spcAft>
            </a:pPr>
            <a:r>
              <a:rPr lang="en-US" dirty="0"/>
              <a:t>I</a:t>
            </a:r>
            <a:r>
              <a:rPr lang="en-US" dirty="0" smtClean="0"/>
              <a:t>rradiation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S</a:t>
            </a:r>
            <a:r>
              <a:rPr lang="en-US" dirty="0" smtClean="0"/>
              <a:t>ewage sludge</a:t>
            </a:r>
            <a:endParaRPr lang="en-US" dirty="0"/>
          </a:p>
        </p:txBody>
      </p:sp>
      <p:pic>
        <p:nvPicPr>
          <p:cNvPr id="11" name="Shape 14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096" y="2594469"/>
            <a:ext cx="3914408" cy="2260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4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History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agriculture was first recognized by the U.S. Government with the </a:t>
            </a:r>
            <a:r>
              <a:rPr lang="en-US" b="1" dirty="0"/>
              <a:t>Organic Foods Production Act</a:t>
            </a:r>
            <a:r>
              <a:rPr lang="en-US" dirty="0"/>
              <a:t> (OFPA</a:t>
            </a:r>
            <a:r>
              <a:rPr lang="en-US" dirty="0" smtClean="0"/>
              <a:t>) in </a:t>
            </a:r>
            <a:r>
              <a:rPr lang="en-US" dirty="0"/>
              <a:t>the 1990 Farm </a:t>
            </a:r>
            <a:r>
              <a:rPr lang="en-US" dirty="0" smtClean="0"/>
              <a:t>Bill.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Act called for the creation of a framework of rules to regulate organic food, called the </a:t>
            </a:r>
            <a:r>
              <a:rPr lang="en-US" b="1" dirty="0"/>
              <a:t>National Organic Program </a:t>
            </a:r>
            <a:r>
              <a:rPr lang="en-US" dirty="0"/>
              <a:t>(NOP</a:t>
            </a:r>
            <a:r>
              <a:rPr lang="en-US" dirty="0" smtClean="0"/>
              <a:t>).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 USDA saw a need for </a:t>
            </a:r>
            <a:r>
              <a:rPr lang="en-US" b="1" dirty="0" smtClean="0"/>
              <a:t>organic farmers and consumers to have a role</a:t>
            </a:r>
            <a:r>
              <a:rPr lang="en-US" dirty="0" smtClean="0"/>
              <a:t> in deciding the rules that oversee organic agriculture and labeling. 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To achieve this, it established the </a:t>
            </a:r>
            <a:r>
              <a:rPr lang="en-US" b="1" dirty="0" smtClean="0"/>
              <a:t>National Organic Standards Board (NOSB) to </a:t>
            </a:r>
            <a:r>
              <a:rPr lang="en-US" dirty="0" smtClean="0"/>
              <a:t>suggest </a:t>
            </a:r>
            <a:r>
              <a:rPr lang="en-US" dirty="0"/>
              <a:t>changes to the standards over time.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NOSB is made up of 15 </a:t>
            </a:r>
            <a:r>
              <a:rPr lang="en-US" b="1" dirty="0" smtClean="0"/>
              <a:t>public </a:t>
            </a:r>
            <a:r>
              <a:rPr lang="en-US" b="1" dirty="0"/>
              <a:t>volunteers </a:t>
            </a:r>
            <a:r>
              <a:rPr lang="en-US" dirty="0"/>
              <a:t>from the organic industry.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 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g default" id="{DE144656-0089-4936-ABC0-A8375C4797F1}" vid="{14DC6970-34F8-4B59-B5BE-A136D0F4597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 default</Template>
  <TotalTime>604</TotalTime>
  <Words>1293</Words>
  <Application>Microsoft Office PowerPoint</Application>
  <PresentationFormat>On-screen Show (4:3)</PresentationFormat>
  <Paragraphs>169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Rockwell</vt:lpstr>
      <vt:lpstr>Calibri</vt:lpstr>
      <vt:lpstr>Open Sans</vt:lpstr>
      <vt:lpstr>MS PGothic</vt:lpstr>
      <vt:lpstr>Arial</vt:lpstr>
      <vt:lpstr>org default</vt:lpstr>
      <vt:lpstr>Organic Agriculture </vt:lpstr>
      <vt:lpstr>PowerPoint Presentation</vt:lpstr>
      <vt:lpstr>Quick Questions</vt:lpstr>
      <vt:lpstr>Organic Agriculture is…</vt:lpstr>
      <vt:lpstr>Organic Agriculture is…</vt:lpstr>
      <vt:lpstr>Goals of Organic Agriculture</vt:lpstr>
      <vt:lpstr>Organic Products are  Made Without…</vt:lpstr>
      <vt:lpstr>Organic History</vt:lpstr>
      <vt:lpstr>Organic History</vt:lpstr>
      <vt:lpstr>National Organic Program</vt:lpstr>
      <vt:lpstr>PowerPoint Presentation</vt:lpstr>
      <vt:lpstr>How Do Consumers Know  a Product is Organic?</vt:lpstr>
      <vt:lpstr>Organic Labeling</vt:lpstr>
      <vt:lpstr>Who Regulates Organic?</vt:lpstr>
      <vt:lpstr>Certified Producers Must…</vt:lpstr>
      <vt:lpstr>Consumer Appeal</vt:lpstr>
      <vt:lpstr>Industry Demand</vt:lpstr>
      <vt:lpstr>Takeaways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Agriculture</dc:title>
  <dc:creator>Carley Bosshard</dc:creator>
  <cp:lastModifiedBy>Jenny Bernhardt</cp:lastModifiedBy>
  <cp:revision>19</cp:revision>
  <dcterms:modified xsi:type="dcterms:W3CDTF">2017-10-25T07:03:43Z</dcterms:modified>
</cp:coreProperties>
</file>